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3"/>
  </p:notesMasterIdLst>
  <p:handoutMasterIdLst>
    <p:handoutMasterId r:id="rId74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1" r:id="rId22"/>
    <p:sldId id="430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520" r:id="rId50"/>
    <p:sldId id="451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13" r:id="rId63"/>
    <p:sldId id="458" r:id="rId64"/>
    <p:sldId id="459" r:id="rId65"/>
    <p:sldId id="460" r:id="rId66"/>
    <p:sldId id="461" r:id="rId67"/>
    <p:sldId id="514" r:id="rId68"/>
    <p:sldId id="462" r:id="rId69"/>
    <p:sldId id="477" r:id="rId70"/>
    <p:sldId id="463" r:id="rId71"/>
    <p:sldId id="467" r:id="rId7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35"/>
  </p:normalViewPr>
  <p:slideViewPr>
    <p:cSldViewPr snapToGrid="0">
      <p:cViewPr varScale="1">
        <p:scale>
          <a:sx n="75" d="100"/>
          <a:sy n="75" d="100"/>
        </p:scale>
        <p:origin x="974" y="4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</a:t>
            </a:r>
          </a:p>
          <a:p>
            <a:pPr>
              <a:buFont typeface="Monotype Sorts" pitchFamily="-84" charset="2"/>
              <a:buNone/>
            </a:pP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pid t_pid; 			/* process identifier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unsigned int time_slice 	/* scheduling information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struct task_struct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parent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list_head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children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files_struct *files;/* list of open files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mm_struct *mm; 	/* address space of this process */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456362" cy="383944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 dirty="0"/>
              <a:t>Some mobile systems (e.g., early version of iOS)  allow only one process to run, others suspended</a:t>
            </a:r>
          </a:p>
          <a:p>
            <a:r>
              <a:rPr lang="en-US" altLang="en-US" dirty="0"/>
              <a:t>Due to screen real estate, user interface limits iOS provides for a </a:t>
            </a:r>
          </a:p>
          <a:p>
            <a:pPr lvl="1"/>
            <a:r>
              <a:rPr lang="en-US" altLang="en-US" dirty="0"/>
              <a:t>Single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dirty="0"/>
              <a:t> process- controlled via user interface</a:t>
            </a:r>
          </a:p>
          <a:p>
            <a:pPr lvl="1"/>
            <a:r>
              <a:rPr lang="en-US" altLang="en-US" dirty="0"/>
              <a:t>Multiple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dirty="0"/>
              <a:t> processes– in memory, running, but not on the display, and with limits</a:t>
            </a:r>
          </a:p>
          <a:p>
            <a:pPr lvl="1"/>
            <a:r>
              <a:rPr lang="en-US" altLang="en-US" dirty="0"/>
              <a:t>Limits include single, short task, receiving notification of events, specific long-running tasks like audio playback</a:t>
            </a:r>
          </a:p>
          <a:p>
            <a:r>
              <a:rPr lang="en-US" altLang="en-US" dirty="0"/>
              <a:t>Android runs foreground and background, with fewer limits</a:t>
            </a:r>
          </a:p>
          <a:p>
            <a:pPr lvl="1"/>
            <a:r>
              <a:rPr lang="en-US" altLang="en-US" dirty="0"/>
              <a:t>Background process uses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dirty="0"/>
              <a:t> to perform tasks</a:t>
            </a:r>
          </a:p>
          <a:p>
            <a:pPr lvl="1"/>
            <a:r>
              <a:rPr lang="en-US" altLang="en-US" dirty="0"/>
              <a:t>Service can keep running even if background process is suspended</a:t>
            </a:r>
          </a:p>
          <a:p>
            <a:pPr lvl="1"/>
            <a:r>
              <a:rPr lang="en-US" altLang="en-US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dirty="0"/>
              <a:t>Mobile operating systems often have to terminate processes to reclaim system resources such as memory. From </a:t>
            </a:r>
            <a:r>
              <a:rPr lang="en-US" altLang="en-US" b="1" dirty="0"/>
              <a:t>most</a:t>
            </a:r>
            <a:r>
              <a:rPr lang="en-US" altLang="en-US" dirty="0"/>
              <a:t> to </a:t>
            </a:r>
            <a:r>
              <a:rPr lang="en-US" altLang="en-US" b="1" dirty="0"/>
              <a:t>least</a:t>
            </a:r>
            <a:r>
              <a:rPr lang="en-US" altLang="en-US" dirty="0"/>
              <a:t> important:</a:t>
            </a:r>
          </a:p>
          <a:p>
            <a:pPr lvl="1"/>
            <a:r>
              <a:rPr lang="en-US" altLang="en-US" dirty="0"/>
              <a:t>Foreground process</a:t>
            </a:r>
          </a:p>
          <a:p>
            <a:pPr lvl="1"/>
            <a:r>
              <a:rPr lang="en-US" altLang="en-US" dirty="0"/>
              <a:t>Visible process</a:t>
            </a:r>
          </a:p>
          <a:p>
            <a:pPr lvl="1"/>
            <a:r>
              <a:rPr lang="en-US" altLang="en-US" dirty="0"/>
              <a:t>Service process</a:t>
            </a:r>
          </a:p>
          <a:p>
            <a:pPr lvl="1"/>
            <a:r>
              <a:rPr lang="en-US" altLang="en-US" dirty="0"/>
              <a:t>Background process</a:t>
            </a:r>
          </a:p>
          <a:p>
            <a:pPr lvl="1"/>
            <a:r>
              <a:rPr lang="en-US" altLang="en-US" dirty="0"/>
              <a:t>Empty process</a:t>
            </a:r>
          </a:p>
          <a:p>
            <a:r>
              <a:rPr lang="en-US" altLang="en-US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dirty="0"/>
              <a:t>Identify the separate components of a process and illustrate how they are represented and scheduled in an operating system.</a:t>
            </a:r>
          </a:p>
          <a:p>
            <a:r>
              <a:rPr lang="en-US" altLang="en-US" dirty="0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 dirty="0"/>
              <a:t>Describe and contrast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 using shared memory and message passing.</a:t>
            </a:r>
          </a:p>
          <a:p>
            <a:r>
              <a:rPr lang="en-US" altLang="en-US" dirty="0"/>
              <a:t>Design programs that uses pipes and POSIX shared memory to perform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communication.</a:t>
            </a:r>
          </a:p>
          <a:p>
            <a:r>
              <a:rPr lang="en-US" altLang="en-US" dirty="0"/>
              <a:t>Describe client-server communication using sockets and remote procedure calls.</a:t>
            </a:r>
          </a:p>
          <a:p>
            <a:r>
              <a:rPr lang="en-US" altLang="en-US" dirty="0"/>
              <a:t>Design kernel modules that interact with the Linux operating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>
              <a:rPr lang="en-US" altLang="en-US"/>
              <a:t>Solution is correct, but can only use </a:t>
            </a:r>
            <a:r>
              <a:rPr lang="en-US" altLang="en-US" b="1">
                <a:latin typeface="Courier New" panose="02070309020205020404" pitchFamily="49" charset="0"/>
              </a:rPr>
              <a:t>BUFFER_SIZE-1</a:t>
            </a:r>
            <a:r>
              <a:rPr lang="en-US" altLang="en-US"/>
              <a:t> elements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next_produced;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buffer[in] = next_produced;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  <a:r>
              <a:rPr lang="en-U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>
              <a:buFont typeface="Monotype Sorts" pitchFamily="-84" charset="2"/>
              <a:buNone/>
            </a:pPr>
            <a:r>
              <a:rPr lang="en-US" altLang="en-US" sz="1400"/>
              <a:t>	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while (true) {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buffer[in] = </a:t>
            </a:r>
            <a:r>
              <a:rPr lang="en-US" altLang="en-US" sz="17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7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</a:t>
            </a:r>
            <a:r>
              <a:rPr lang="en-US" altLang="en-US" sz="16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16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out = (out + 1) % BUFFER_SIZE; 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        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(where at most N 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dirty="0"/>
              <a:t>POSIX Shared Memory</a:t>
            </a:r>
          </a:p>
          <a:p>
            <a:pPr lvl="1"/>
            <a:r>
              <a:rPr lang="en-US" altLang="en-US" dirty="0"/>
              <a:t>Process first creates shared memory segment</a:t>
            </a:r>
            <a:br>
              <a:rPr lang="en-US" altLang="en-US" dirty="0"/>
            </a:b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1"/>
            <a:r>
              <a:rPr lang="en-US" altLang="en-US" dirty="0"/>
              <a:t>Also used to open an existing segment</a:t>
            </a:r>
          </a:p>
          <a:p>
            <a:pPr lvl="1"/>
            <a:r>
              <a:rPr lang="en-US" altLang="en-US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            </a:t>
            </a:r>
            <a:r>
              <a:rPr lang="en-US" altLang="en-US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dirty="0"/>
              <a:t>Use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to memory-map a file pointer to the shared memory object</a:t>
            </a:r>
          </a:p>
          <a:p>
            <a:pPr lvl="1"/>
            <a:r>
              <a:rPr lang="en-US" altLang="en-US" dirty="0"/>
              <a:t>Reading and writing to shared memory is done by using the pointer returned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.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dirty="0"/>
              <a:t>Mach communication is message based</a:t>
            </a:r>
          </a:p>
          <a:p>
            <a:pPr lvl="1"/>
            <a:r>
              <a:rPr lang="en-US" altLang="en-US" dirty="0"/>
              <a:t>Even system calls are messages</a:t>
            </a:r>
          </a:p>
          <a:p>
            <a:pPr lvl="1"/>
            <a:r>
              <a:rPr lang="en-US" altLang="en-US" dirty="0"/>
              <a:t>Each task gets two ports at creation  - Kernel and Notify</a:t>
            </a:r>
          </a:p>
          <a:p>
            <a:pPr lvl="1"/>
            <a:r>
              <a:rPr lang="en-US" altLang="en-US" dirty="0"/>
              <a:t>Messages are sent and received using the </a:t>
            </a:r>
            <a:r>
              <a:rPr lang="en-US" altLang="en-US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b="1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</a:t>
            </a:r>
          </a:p>
          <a:p>
            <a:pPr lvl="1"/>
            <a:r>
              <a:rPr lang="en-US" altLang="en-US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</a:t>
            </a:r>
            <a:r>
              <a:rPr lang="en-US" altLang="en-US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dirty="0"/>
              <a:t>Send and receive are flexible; for example four options if mailbox full:</a:t>
            </a:r>
          </a:p>
          <a:p>
            <a:pPr lvl="2"/>
            <a:r>
              <a:rPr lang="en-US" altLang="en-US" dirty="0"/>
              <a:t>Wait indefinitely</a:t>
            </a:r>
          </a:p>
          <a:p>
            <a:pPr lvl="2"/>
            <a:r>
              <a:rPr lang="en-US" altLang="en-US" dirty="0"/>
              <a:t>Wait at most n milliseconds</a:t>
            </a:r>
          </a:p>
          <a:p>
            <a:pPr lvl="2"/>
            <a:r>
              <a:rPr lang="en-US" altLang="en-US" dirty="0"/>
              <a:t>Return immediately</a:t>
            </a:r>
          </a:p>
          <a:p>
            <a:pPr lvl="2"/>
            <a:r>
              <a:rPr lang="en-US" altLang="en-US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551113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#include&lt;mach/mach.h&gt;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struct message </a:t>
            </a:r>
            <a:r>
              <a:rPr kumimoji="0" lang="en-US" altLang="en-US" sz="1400" b="1">
                <a:latin typeface="Courier New" panose="02070309020205020404" pitchFamily="49" charset="0"/>
              </a:rPr>
              <a:t>{</a:t>
            </a:r>
            <a:br>
              <a:rPr kumimoji="0" lang="en-US" altLang="en-US" sz="1400" b="1">
                <a:latin typeface="Courier New" panose="02070309020205020404" pitchFamily="49" charset="0"/>
              </a:rPr>
            </a:br>
            <a:r>
              <a:rPr kumimoji="0" lang="en-US" altLang="en-US" sz="1400" b="1">
                <a:latin typeface="Courier New" panose="02070309020205020404" pitchFamily="49" charset="0"/>
              </a:rPr>
              <a:t>	</a:t>
            </a:r>
            <a:r>
              <a:rPr kumimoji="0" lang="en-US" altLang="en-US" b="1">
                <a:latin typeface="Courier New" panose="02070309020205020404" pitchFamily="49" charset="0"/>
              </a:rPr>
              <a:t>mach_msg_header_t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	int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b="1">
                <a:latin typeface="Courier New" panose="02070309020205020404" pitchFamily="49" charset="0"/>
              </a:rPr>
              <a:t>}</a:t>
            </a:r>
            <a:r>
              <a:rPr kumimoji="0" lang="en-US" altLang="en-US" b="1">
                <a:latin typeface="Courier New" panose="02070309020205020404" pitchFamily="49" charset="0"/>
              </a:rPr>
              <a:t>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br>
              <a:rPr kumimoji="0" lang="en-US" altLang="en-US" b="1">
                <a:latin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</a:rPr>
              <a:t>mach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mach port t server;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endParaRPr kumimoji="0"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 dirty="0"/>
              <a:t>Message-passing centric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/>
              <a:t> facility</a:t>
            </a:r>
          </a:p>
          <a:p>
            <a:pPr lvl="1"/>
            <a:r>
              <a:rPr lang="en-US" altLang="en-US" dirty="0"/>
              <a:t>Only works between processes on the same system</a:t>
            </a:r>
          </a:p>
          <a:p>
            <a:pPr lvl="1"/>
            <a:r>
              <a:rPr lang="en-US" altLang="en-US" dirty="0"/>
              <a:t>Uses ports (like mailboxes) to establish and maintain communication channels</a:t>
            </a:r>
          </a:p>
          <a:p>
            <a:pPr lvl="1"/>
            <a:r>
              <a:rPr lang="en-US" altLang="en-US" dirty="0"/>
              <a:t>Communication works as follows:</a:t>
            </a:r>
          </a:p>
          <a:p>
            <a:pPr lvl="2"/>
            <a:r>
              <a:rPr lang="en-US" altLang="en-US" dirty="0"/>
              <a:t>The client opens a handle to the subsystem’</a:t>
            </a:r>
            <a:r>
              <a:rPr lang="en-US" altLang="ja-JP" dirty="0"/>
              <a:t>s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dirty="0"/>
              <a:t> object.</a:t>
            </a:r>
          </a:p>
          <a:p>
            <a:pPr lvl="2"/>
            <a:r>
              <a:rPr lang="en-US" altLang="en-US" dirty="0"/>
              <a:t>The client sends a connection request.</a:t>
            </a:r>
          </a:p>
          <a:p>
            <a:pPr lvl="2"/>
            <a:r>
              <a:rPr lang="en-US" altLang="en-US" dirty="0"/>
              <a:t>The server creates two private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returns the handle to one of them to the client.</a:t>
            </a:r>
          </a:p>
          <a:p>
            <a:pPr lvl="2"/>
            <a:r>
              <a:rPr lang="en-US" altLang="en-US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–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dirty="0"/>
              <a:t>Again uses ports for service differentiation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dirty="0"/>
              <a:t> – client-side proxy for the actual procedure on the server</a:t>
            </a:r>
          </a:p>
          <a:p>
            <a:r>
              <a:rPr lang="en-US" altLang="en-US" dirty="0"/>
              <a:t>The client-side stub locates the server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dirty="0"/>
              <a:t> the parameters</a:t>
            </a:r>
          </a:p>
          <a:p>
            <a:r>
              <a:rPr lang="en-US" altLang="en-US" dirty="0"/>
              <a:t>The server-side stub receives this message, unpacks the marshalled parameters, and performs the procedure on the server</a:t>
            </a:r>
          </a:p>
          <a:p>
            <a:r>
              <a:rPr lang="en-US" altLang="en-US" dirty="0"/>
              <a:t>On Windows, stub code compile from specification written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 dirty="0"/>
          </a:p>
          <a:p>
            <a:r>
              <a:rPr lang="en-US" altLang="en-US" dirty="0"/>
              <a:t>Data representation handled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dirty="0"/>
              <a:t>) format to account for different architectures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dirty="0"/>
              <a:t>Remote communication has more failure scenarios than local</a:t>
            </a:r>
          </a:p>
          <a:p>
            <a:pPr lvl="1"/>
            <a:r>
              <a:rPr lang="en-US" altLang="en-US" dirty="0"/>
              <a:t>Messages can be delivered </a:t>
            </a:r>
            <a:r>
              <a:rPr lang="en-US" altLang="en-US" b="1" i="1" dirty="0"/>
              <a:t>exactly once </a:t>
            </a:r>
            <a:r>
              <a:rPr lang="en-US" altLang="en-US" dirty="0"/>
              <a:t>rather than </a:t>
            </a:r>
            <a:r>
              <a:rPr lang="en-US" altLang="en-US" b="1" i="1" dirty="0"/>
              <a:t>at most once</a:t>
            </a:r>
          </a:p>
          <a:p>
            <a:r>
              <a:rPr lang="en-US" altLang="en-US" dirty="0"/>
              <a:t>OS typically provides a rendezvous 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D04164ED1BBD0478C9FF5E27BD20398" ma:contentTypeVersion="6" ma:contentTypeDescription="Utwórz nowy dokument." ma:contentTypeScope="" ma:versionID="3f25329b7f6db9c9df70501f6b6d6ead">
  <xsd:schema xmlns:xsd="http://www.w3.org/2001/XMLSchema" xmlns:xs="http://www.w3.org/2001/XMLSchema" xmlns:p="http://schemas.microsoft.com/office/2006/metadata/properties" xmlns:ns2="b4fcc778-fd1d-4766-a698-7dd005007834" xmlns:ns3="2af7e2f1-56d4-48e4-83c5-5506f21497fe" targetNamespace="http://schemas.microsoft.com/office/2006/metadata/properties" ma:root="true" ma:fieldsID="4ef411dede3f98e768245f00e35ab2f0" ns2:_="" ns3:_="">
    <xsd:import namespace="b4fcc778-fd1d-4766-a698-7dd005007834"/>
    <xsd:import namespace="2af7e2f1-56d4-48e4-83c5-5506f21497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fcc778-fd1d-4766-a698-7dd0050078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f7e2f1-56d4-48e4-83c5-5506f21497f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D29637-2044-4FB0-BC95-1F5B69D2B766}"/>
</file>

<file path=customXml/itemProps2.xml><?xml version="1.0" encoding="utf-8"?>
<ds:datastoreItem xmlns:ds="http://schemas.openxmlformats.org/officeDocument/2006/customXml" ds:itemID="{0A980C74-F351-4EF0-A571-F5846719A1AD}"/>
</file>

<file path=customXml/itemProps3.xml><?xml version="1.0" encoding="utf-8"?>
<ds:datastoreItem xmlns:ds="http://schemas.openxmlformats.org/officeDocument/2006/customXml" ds:itemID="{02A55396-D8A2-4028-B652-9E6303E9706C}"/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16504</TotalTime>
  <Words>3620</Words>
  <Application>Microsoft Office PowerPoint</Application>
  <PresentationFormat>On-screen Show (4:3)</PresentationFormat>
  <Paragraphs>446</Paragraphs>
  <Slides>71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Courier</vt:lpstr>
      <vt:lpstr>Courier New</vt:lpstr>
      <vt:lpstr>Helvetica</vt:lpstr>
      <vt:lpstr>Monaco</vt:lpstr>
      <vt:lpstr>Monotype Sorts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345</cp:revision>
  <cp:lastPrinted>2013-10-02T18:16:40Z</cp:lastPrinted>
  <dcterms:created xsi:type="dcterms:W3CDTF">2011-01-13T23:43:38Z</dcterms:created>
  <dcterms:modified xsi:type="dcterms:W3CDTF">2021-02-28T16:12:12Z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0x010100ED04164ED1BBD0478C9FF5E27BD20398</vt:lpwstr>
  </property>
</Properties>
</file>